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0" r:id="rId23"/>
    <p:sldId id="277" r:id="rId24"/>
    <p:sldId id="278" r:id="rId25"/>
    <p:sldId id="291" r:id="rId26"/>
    <p:sldId id="279" r:id="rId27"/>
    <p:sldId id="280" r:id="rId28"/>
    <p:sldId id="292" r:id="rId29"/>
    <p:sldId id="281" r:id="rId30"/>
    <p:sldId id="282" r:id="rId31"/>
    <p:sldId id="283" r:id="rId32"/>
    <p:sldId id="284" r:id="rId33"/>
    <p:sldId id="285" r:id="rId34"/>
    <p:sldId id="293" r:id="rId35"/>
    <p:sldId id="286" r:id="rId36"/>
    <p:sldId id="294" r:id="rId37"/>
    <p:sldId id="287" r:id="rId38"/>
    <p:sldId id="295" r:id="rId39"/>
    <p:sldId id="288" r:id="rId40"/>
    <p:sldId id="289" r:id="rId41"/>
  </p:sldIdLst>
  <p:sldSz cx="18288000" cy="10287000"/>
  <p:notesSz cx="6858000" cy="9144000"/>
  <p:embeddedFontLst>
    <p:embeddedFont>
      <p:font typeface="Arimo" panose="020B0604020202020204" charset="0"/>
      <p:regular r:id="rId42"/>
    </p:embeddedFont>
    <p:embeddedFont>
      <p:font typeface="Arimo Bold" panose="020B0604020202020204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28" y="-76044"/>
            <a:ext cx="8974427" cy="10439088"/>
            <a:chOff x="0" y="0"/>
            <a:chExt cx="3035794" cy="3531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5794" cy="3531247"/>
            </a:xfrm>
            <a:custGeom>
              <a:avLst/>
              <a:gdLst/>
              <a:ahLst/>
              <a:cxnLst/>
              <a:rect l="l" t="t" r="r" b="b"/>
              <a:pathLst>
                <a:path w="3035794" h="3531247">
                  <a:moveTo>
                    <a:pt x="0" y="0"/>
                  </a:moveTo>
                  <a:lnTo>
                    <a:pt x="3035794" y="0"/>
                  </a:lnTo>
                  <a:lnTo>
                    <a:pt x="3035794" y="3531247"/>
                  </a:lnTo>
                  <a:lnTo>
                    <a:pt x="0" y="3531247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989" b="1989"/>
          <a:stretch>
            <a:fillRect/>
          </a:stretch>
        </p:blipFill>
        <p:spPr>
          <a:xfrm>
            <a:off x="587637" y="3845389"/>
            <a:ext cx="7762897" cy="16422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28366" y="6974405"/>
            <a:ext cx="2818423" cy="22838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54226" y="6257100"/>
            <a:ext cx="7859539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Arimo"/>
              </a:rPr>
              <a:t>İşyeri Sağlık ve Güvenlik Birimi Daire Başkanlığı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5315" y="4223867"/>
            <a:ext cx="7505137" cy="17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TİP 1  DİYABETLİ  ÖĞRENCİLERİN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OKUL-KURUMLARDA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BAKIMI  VE  DESTEKLENMESİ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79165"/>
            <a:ext cx="7662900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2- (1) Bu yönerge, Bakanlığımıza bağlı tüm resmi ve özel okul/kurumlarda, eğitim gören Tip 1 diyabetli öğrenciler ve aileleri ile yönetici, öğretmen, okul hemşiresi, diğer okul personeli ve servis şoförler ile ilgili usul ve esasları kapsar.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82130" y="1955447"/>
            <a:ext cx="6986834" cy="50021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KAPSAM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334602"/>
            <a:ext cx="16230600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3- (1) Bu yönerge, 14/6/1973 tarihli ve 1739 sayılı Millî Eğitim Temel Kanunu, 10/7/2018 tarihli ve 304741 sayılı Resmî Gazete’de yayımlanan 1 sayılı Cumhurbaşkanlığı Teşkilatı Hakkında Cumhurbaşkanlığı Kararnamesinin 301’inci maddesi, 7/9/2013 tarihli ve 28758 sayılı Resmî Gazete’de yayımlanan Ortaöğretim Kurumları Yönetmeliği ve 26/7/2014 tarihli ve 29072 sayılı Resmî Gazete’de yayımlanan Okul Öncesi Eğitim ve İlköğretim Kurumları Yönetmeliğine dayanılarak hazırlanmıştır.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DAYANAK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61667"/>
            <a:ext cx="17259300" cy="589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endParaRPr/>
          </a:p>
          <a:p>
            <a:pPr>
              <a:lnSpc>
                <a:spcPts val="4673"/>
              </a:lnSpc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Okulda Bireysel Tedavi Planı: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Her Tip 1 diyabetli öğrenci için, izlendiği klinik tarafından hazırlanan planı,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 Sağlığı Hemşiresi: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 Bakanlığımıza bağlı resmi ve özel okul/kurumlarda, kadrolu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olarak çalışan hemşireleri,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Okul/Kurum İş Sağlığı ve Güvenliği Kurulu: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50 ve daha fazla çalışanı bulunan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okul/kurumlarda oluşturulan kurulu,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Okul/Kurum İş Sağlığı ve Güvenlik Ekibi (Okul/Kurum Risk Değerlendirme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Ekibi)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50’den az çalışanı bulunan okul/kurumlarda oluşturulan ekibi,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ifade eder.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42"/>
              </a:lnSpc>
            </a:pPr>
            <a:r>
              <a:rPr lang="en-US" sz="5535">
                <a:solidFill>
                  <a:srgbClr val="311476"/>
                </a:solidFill>
                <a:latin typeface="Arimo Bold"/>
              </a:rPr>
              <a:t>TANIM</a:t>
            </a:r>
          </a:p>
          <a:p>
            <a:pPr marL="0" lvl="0" indent="0" algn="just">
              <a:lnSpc>
                <a:spcPts val="6642"/>
              </a:lnSpc>
            </a:pPr>
            <a:endParaRPr lang="en-US" sz="55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47653" y="3174013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70573" y="3482470"/>
            <a:ext cx="10298451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İKİNCİ BÖLÜM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Bakımının</a:t>
            </a: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İ</a:t>
            </a:r>
            <a:r>
              <a:rPr lang="tr-TR" sz="3337" dirty="0" err="1">
                <a:solidFill>
                  <a:srgbClr val="311476"/>
                </a:solidFill>
                <a:latin typeface="Arimo Bold"/>
              </a:rPr>
              <a:t>lkeleri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4534083" cy="95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200" dirty="0">
                <a:solidFill>
                  <a:srgbClr val="311476"/>
                </a:solidFill>
                <a:latin typeface="Arimo Bold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Bakımının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32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lkeleri</a:t>
            </a:r>
            <a:endParaRPr lang="en-US" sz="3200" dirty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resmi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kurumlara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4673"/>
              </a:lnSpc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edilme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kayıt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yaptırma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okulların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taşıma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servislerinden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yararlanma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aktivitelerine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katılmalarının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sağlanması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bakımından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yaşıtları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aynı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haklara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sahiptir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yönetimi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öğretmenler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öğrencilerin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yaşıtlarından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daha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sık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tuvalete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gitme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ara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öğün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alma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ihtiyaçları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konusunda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destek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verirler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>
              <a:lnSpc>
                <a:spcPts val="4673"/>
              </a:lnSpc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Kültür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oluşturma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temelli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faaliyetler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54956" y="5983280"/>
            <a:ext cx="986323" cy="23766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31652" y="6790850"/>
            <a:ext cx="1100827" cy="13760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22454" y="3349000"/>
            <a:ext cx="1875018" cy="1997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8693" y="3685256"/>
            <a:ext cx="2373859" cy="18138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00638" y="3029099"/>
            <a:ext cx="1999447" cy="2637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47370">
            <a:off x="5227106" y="4721292"/>
            <a:ext cx="1238025" cy="37450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18693" y="961233"/>
            <a:ext cx="15376326" cy="11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İlgili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klinik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tarafından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okuldaki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her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izlendiği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yılda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güncellenen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Bireysel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Tedavi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Planı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hazırlanır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22454" y="5441961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39608" y="8241906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Öğretmen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0643" y="8243084"/>
            <a:ext cx="2315625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Okul Yönetimi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7113" y="5703414"/>
            <a:ext cx="1817018" cy="54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Klinik</a:t>
            </a:r>
          </a:p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 Hekimi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83067" y="5901559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Öğrenci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560507">
            <a:off x="6499286" y="6494921"/>
            <a:ext cx="1238025" cy="3745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568463">
            <a:off x="10404253" y="6461015"/>
            <a:ext cx="1238025" cy="3745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800000">
            <a:off x="12439608" y="4347679"/>
            <a:ext cx="1238025" cy="3745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0" y="419100"/>
            <a:ext cx="16649700" cy="7835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Kan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Şekeri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Yönetimi</a:t>
            </a:r>
            <a:endParaRPr lang="tr-TR" sz="4000" dirty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 (70-180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Reviri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‘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’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buzdolabı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sağlanmaya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-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yoksa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şartı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görevlendirilmiş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gönüllü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sakıncası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bulunmadığından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sürecin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beklenir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1" y="342901"/>
            <a:ext cx="15765226" cy="7130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11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Işyeri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Personelinin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Konusunda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Eğitimi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Onam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Alınması</a:t>
            </a: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151"/>
              </a:lnSpc>
              <a:spcBef>
                <a:spcPct val="0"/>
              </a:spcBef>
            </a:pPr>
            <a:endParaRPr lang="en-US" sz="3365" dirty="0">
              <a:solidFill>
                <a:srgbClr val="311476"/>
              </a:solidFill>
              <a:latin typeface="Arimo Bold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başlangıcında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kişilere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İl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Dernek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platformundan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sağlanabilir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Ayrıca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İl/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İlçe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Müdürlükleri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148154"/>
            <a:ext cx="9406084" cy="39875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2756" y="1734914"/>
            <a:ext cx="1003098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60"/>
              </a:lnSpc>
            </a:pP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Programı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Platformu</a:t>
            </a:r>
            <a:endParaRPr lang="en-US" sz="3300" dirty="0">
              <a:solidFill>
                <a:srgbClr val="311476"/>
              </a:solidFill>
              <a:latin typeface="Arim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63740" y="3817674"/>
            <a:ext cx="7046823" cy="2556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  <a:spcBef>
                <a:spcPct val="0"/>
              </a:spcBef>
            </a:pPr>
            <a:r>
              <a:rPr lang="en-US" sz="3604">
                <a:solidFill>
                  <a:srgbClr val="311476"/>
                </a:solidFill>
                <a:latin typeface="Arimo Bold"/>
              </a:rPr>
              <a:t> 08.11.2022 tarihinde erişime açılmıştır.</a:t>
            </a:r>
          </a:p>
          <a:p>
            <a:pPr>
              <a:lnSpc>
                <a:spcPts val="5045"/>
              </a:lnSpc>
              <a:spcBef>
                <a:spcPct val="0"/>
              </a:spcBef>
            </a:pPr>
            <a:endParaRPr lang="en-US" sz="3604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5045"/>
              </a:lnSpc>
              <a:spcBef>
                <a:spcPct val="0"/>
              </a:spcBef>
            </a:pPr>
            <a:r>
              <a:rPr lang="en-US" sz="3604">
                <a:solidFill>
                  <a:srgbClr val="311476"/>
                </a:solidFill>
                <a:latin typeface="Arimo Bold"/>
              </a:rPr>
              <a:t> okuldadiyabet.meb.gov.tr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74266">
            <a:off x="11723580" y="2256967"/>
            <a:ext cx="5740361" cy="34941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582319"/>
            <a:ext cx="10377205" cy="589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Bu eğitim platformunun amacı, diyabetli çocukların okulda, evlerindeki gibi güvenli bir şekilde zaman geçirmelerini sağlamak, onları desteklemektir. 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Bakanlığımız koordinasyonunda,  okullarında tip 1 diyabetli çocuk olan okul personeli başta olmak üzere, bütün öğretmenlerin ilgili seviyeleri tamamlayarak eğitim belgesi alması amaçlanmaktadır.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59748">
            <a:off x="13814793" y="3666793"/>
            <a:ext cx="1620763" cy="273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63180" y="4584536"/>
            <a:ext cx="3069299" cy="24107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370" y="1621815"/>
            <a:ext cx="490227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6314" y="3010269"/>
            <a:ext cx="14450524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Diyabet, şeker hastalığının diğer adıdır ve çocuklarda da görülebilir.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6676" y="4820779"/>
            <a:ext cx="9962624" cy="17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İnsulin üreten hücreler pankreastadır.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Pankreas , midenin arkasında karın içine yerleşmiş bir organdır.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8200" y="2064156"/>
            <a:ext cx="16333880" cy="5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ailesinden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insülin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enjeksiyonu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uygulanması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konularda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kendi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adlarına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tıbbi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uygulama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yapabilme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yetkisi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vermelerini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sağlayan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İnsülin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İçin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Aile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Onam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Belgesi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alınır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sosyal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çevreye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dâhil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edilmesi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için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Rehberlik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Psikolojik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Danışma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Hizmetleri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Çerçeve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Planında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gerekli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etkinliklere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verilir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732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şyerinde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Acil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Durumlar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Kan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Şekeri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Yönetimi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299" dirty="0">
              <a:solidFill>
                <a:srgbClr val="311476"/>
              </a:solidFill>
              <a:latin typeface="Arimo Bold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vakanın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nasıl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ayrıntıların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yürütülür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parmaktan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her zaman 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bulguları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edildiği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İlk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çantasında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l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edilemiyor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bulgular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görülüyorsa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varsayarak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hareket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299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kalırsa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refakat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fazla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aktifse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kompleks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mısır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gevreği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tr-TR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Şiddetli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kasılmalar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yaralanmasına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hayati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tehlikeye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Böyle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yatırılır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ağızdan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hiçbir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şey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altına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ardından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detaylı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talimatlara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olmalıdır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42197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486609"/>
            <a:ext cx="15075931" cy="493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ataklarında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250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girmesi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kaçınılır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kusma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217630" cy="704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şyerinde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Beslenme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normal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gelişimi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erişimlerinin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dengeleyecek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geçirilen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Planı”na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yemeğin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miktarı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217630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menüsü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değerleri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porsiyonları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>
              <a:solidFill>
                <a:srgbClr val="311476"/>
              </a:solidFill>
              <a:latin typeface="Arimo"/>
            </a:endParaRPr>
          </a:p>
          <a:p>
            <a:pPr marL="269874" lvl="1">
              <a:lnSpc>
                <a:spcPts val="3499"/>
              </a:lnSpc>
            </a:pPr>
            <a:endParaRPr lang="tr-TR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Aileler,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işletme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yetkilisiyle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paylaşır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tıbbi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çölyak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kistik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fibroz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ayarlamalar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enerji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ihtiyaçları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Bakanlığı’nın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10044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78992" y="971550"/>
            <a:ext cx="1527487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 dirty="0"/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>
                <a:solidFill>
                  <a:srgbClr val="311476"/>
                </a:solidFill>
                <a:latin typeface="Arimo"/>
              </a:rPr>
              <a:t>NOT: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Bakanlığı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Tüketim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Yerleri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Ulusal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Planlama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Rehberi’nden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yararlanılabilir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«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»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örnek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menülere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3200" i="1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Halk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Genel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Hareketli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Hayat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Dairesi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Başkanlığının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web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sitesinden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725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Egzersiz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Akranlarla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lişkiler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Yaşamına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Katılım</a:t>
            </a: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3339" dirty="0">
              <a:solidFill>
                <a:srgbClr val="311476"/>
              </a:solidFill>
              <a:latin typeface="Arimo Bold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faaliyetlerine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takımlarına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,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müsabakalar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törenler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desteğinin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yavaş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etkili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azaltacak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benzeri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71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ilkokul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açısından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katkı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akıllı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tr-TR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küçük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dışlanması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özendirilir</a:t>
            </a:r>
            <a:r>
              <a:rPr lang="tr-TR" sz="3200" dirty="0">
                <a:solidFill>
                  <a:srgbClr val="311476"/>
                </a:solidFill>
                <a:latin typeface="Arimo"/>
              </a:rPr>
              <a:t>.</a:t>
            </a: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04019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62025"/>
            <a:ext cx="15861349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diyabetleriyle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yargılanma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korkusu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çevreleri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görmeme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endişesi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yaşayabilmekte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çekinebilmektedir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bilincinde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uzmanlarla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problemlerin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psikososyal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diyabetliyim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08842" y="6885611"/>
            <a:ext cx="1748121" cy="145749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2567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Tipleri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2567" y="2744365"/>
            <a:ext cx="7103547" cy="340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Tip1 Diyabet: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İnsülin üretimi tamamen yok olmuştur ve vücut insülin üretememektedir. 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Genelde çocukluk çağında görülür.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Vücudun kendine ait olanı tanımaması sonucu insulin üreten hücrelerinin  hasarı ile  ortaya çıkar.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52086" y="2763415"/>
            <a:ext cx="6538010" cy="312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: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İnsülin üretimi kısmi azalmıştır fakat insülin görevini  yapmadığı için hap ya da insüline ihtiyaç duymaktadır.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Erişkin diyabeti olarak da bilinir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için en büyük risk şişmanlıktır.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8572" y="7296164"/>
            <a:ext cx="11400433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15C0E9"/>
                </a:solidFill>
                <a:latin typeface="Arimo Bold"/>
              </a:rPr>
              <a:t>Çocuklardaki diyabetin %95’inden fazlası tip 1 diyabettir.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26362" y="723900"/>
            <a:ext cx="16047838" cy="8361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Sınavlar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Diğer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Durumlar</a:t>
            </a:r>
            <a:endParaRPr lang="tr-TR" sz="4000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461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(CGM),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araçların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sandviç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salon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hissetmediğini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ifade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idrarını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tutamayacak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Merkezî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yukarıda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hastalık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rapor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9626" y="3486917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91463" y="3970984"/>
            <a:ext cx="5029021" cy="11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ÜÇÜNCÜ BÖLÜM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 Görev ve Sorumluluklar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342900"/>
            <a:ext cx="15739467" cy="887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Ailelerin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2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”,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aşağıdaki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temin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a)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bozukluğu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seyreden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b)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Hafif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tableti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c)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tüketmek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tuzlu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bisküvi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kraker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galeta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d)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soda.</a:t>
            </a: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413437" cy="633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Yönetiminin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kapsamında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kabulünden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başlayarak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aşamada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süreçleri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tedbirleri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amaçla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yılsonu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seminerlerde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66800" y="1790700"/>
            <a:ext cx="15375337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bağlantı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imkânı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“14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Dünya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dolayısıyla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5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Danışma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Hizmetleri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ilişkileri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yaklaşımı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belli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öğrenci-veli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sunumlarının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338913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0600" y="1409700"/>
            <a:ext cx="15407941" cy="4552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Öğretmenin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farkındalığa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27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bahse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çalışmaların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1790700"/>
            <a:ext cx="15712741" cy="444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izleyen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tam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koşulu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olabildiğince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çabuk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Formu'na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639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32640"/>
            <a:ext cx="15200688" cy="11528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73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>
                <a:solidFill>
                  <a:srgbClr val="311476"/>
                </a:solidFill>
                <a:latin typeface="Arimo Bold"/>
              </a:rPr>
              <a:t>Sağlığı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271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103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2537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Formu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şartıyla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4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2537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yasal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haklarını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korumak,öğünlerini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kontrol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saklanmasını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bunların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takibini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99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karşı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doğrudan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sorumluluğu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personeline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4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000" y="1485900"/>
            <a:ext cx="15467388" cy="678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şartıyla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4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yasal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korumak,öğünlerini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kontrol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takibini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4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716540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419100"/>
            <a:ext cx="16109874" cy="875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Kliniğin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onlara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Mektup”u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iletilmesini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Şube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zaman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ulaşabileceklerini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yapmayı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materyalleri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4533"/>
              </a:lnSpc>
              <a:spcBef>
                <a:spcPct val="0"/>
              </a:spcBef>
            </a:pPr>
            <a:endParaRPr lang="en-US" sz="320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414242"/>
            <a:ext cx="401364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14161" y="3338042"/>
            <a:ext cx="11156454" cy="3534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Sık ve bol miktarda idrar yapma (gece altını ıslatma)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Sürekli susama hissi/ağız kuruluğu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Her zamankinden çok su içme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yemek yemeye rağmen kilo kaybı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Halsizlik, yorgunluk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Huzursuzluk ve davranış değişikliği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Belirtileri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28" y="-76044"/>
            <a:ext cx="8974427" cy="10439088"/>
            <a:chOff x="0" y="0"/>
            <a:chExt cx="3035794" cy="3531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5794" cy="3531247"/>
            </a:xfrm>
            <a:custGeom>
              <a:avLst/>
              <a:gdLst/>
              <a:ahLst/>
              <a:cxnLst/>
              <a:rect l="l" t="t" r="r" b="b"/>
              <a:pathLst>
                <a:path w="3035794" h="3531247">
                  <a:moveTo>
                    <a:pt x="0" y="0"/>
                  </a:moveTo>
                  <a:lnTo>
                    <a:pt x="3035794" y="0"/>
                  </a:lnTo>
                  <a:lnTo>
                    <a:pt x="3035794" y="3531247"/>
                  </a:lnTo>
                  <a:lnTo>
                    <a:pt x="0" y="3531247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989" b="1989"/>
          <a:stretch>
            <a:fillRect/>
          </a:stretch>
        </p:blipFill>
        <p:spPr>
          <a:xfrm>
            <a:off x="587637" y="3845389"/>
            <a:ext cx="7762897" cy="16422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72800" y="4297911"/>
            <a:ext cx="59436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6000" dirty="0">
                <a:solidFill>
                  <a:srgbClr val="311476"/>
                </a:solidFill>
                <a:latin typeface="Arimo Bold"/>
              </a:rPr>
              <a:t>TEŞEKKÜRLER</a:t>
            </a:r>
            <a:r>
              <a:rPr lang="tr-TR" sz="6000" dirty="0">
                <a:solidFill>
                  <a:srgbClr val="311476"/>
                </a:solidFill>
                <a:latin typeface="Arimo Bold"/>
              </a:rPr>
              <a:t>.</a:t>
            </a:r>
            <a:endParaRPr lang="en-US" sz="6000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44060" y="2470996"/>
            <a:ext cx="14257487" cy="412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İnsülin yetersiz olunca kan şekeri yükselir.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Fazla şeker idrar ile atılmaya başlar.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Şeker su çeker.                   İdrar miktar ve sıklığı artar.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idrar yapan çok susar, çok su içer.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Hücreler enerjisiz kaldığı için halsiz ve yorgun hisseder.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Vücut şeker dışı yağ ve protein gibi enerji kaynaklarını kullanmaya başlar, ketonlar oluşur.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27027" y="3828482"/>
            <a:ext cx="1410905" cy="400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244200" y="2547196"/>
            <a:ext cx="4674520" cy="41953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Vücutta Neler Olur?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19265" y="2142317"/>
            <a:ext cx="2571750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47883" y="2984809"/>
            <a:ext cx="8369193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Hızlı ve derin solunum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Karın ağrısı, bulantı, kusma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Ağızda çürümüş elma kokusu (Aseton/keton kokusu)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7883" y="1331010"/>
            <a:ext cx="6042264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Tanı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Gecikirse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…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7883" y="6142817"/>
            <a:ext cx="6042264" cy="81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7">
                <a:solidFill>
                  <a:srgbClr val="311476"/>
                </a:solidFill>
                <a:latin typeface="Arimo Bold"/>
              </a:rPr>
              <a:t>Şeker Koması!!!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747492"/>
            <a:ext cx="15625167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«Okulda Diyabet Programı İş Birliği Protokolü»  Millî Eğitim Bakanlığı, Sağlık Bakanlığı ve Çocuk Endokrinolojisi ve Diyabet Derneği ile 05.10.2017 tarihinde 3 yıl süreli olarak imzalanmıştır.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05.10.2020’de protokolde süre bitimine iki ay kala tarafların başvurusu halinde protokol tekrar düzenlenir. Taraflarca düzenleme başvurusu yapılmadığı hallerde protokol süresi kendiliğinden 3  (üç) yıl daha uzar ifadesi yer almaktadır.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Programı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marL="0" lvl="0" indent="0" algn="just">
              <a:lnSpc>
                <a:spcPts val="7362"/>
              </a:lnSpc>
            </a:pPr>
            <a:endParaRPr lang="en-US" sz="6135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-190499"/>
            <a:ext cx="18981969" cy="10477500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2891" y="3028320"/>
            <a:ext cx="3542732" cy="34122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066384" y="1342991"/>
            <a:ext cx="124524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Amaç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152256" y="2645307"/>
            <a:ext cx="421751" cy="4217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152256" y="1563691"/>
            <a:ext cx="421285" cy="4212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58792" y="4871210"/>
            <a:ext cx="415215" cy="41521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151557" y="3792001"/>
            <a:ext cx="421984" cy="42198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066384" y="2487565"/>
            <a:ext cx="1778794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Kapsam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71171" y="4781185"/>
            <a:ext cx="196921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Tanımlar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66384" y="3634375"/>
            <a:ext cx="2007840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Dayanak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28061" y="5927995"/>
            <a:ext cx="1321891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İlkeler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152256" y="7230311"/>
            <a:ext cx="421751" cy="421751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152256" y="6148695"/>
            <a:ext cx="421285" cy="42128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971171" y="7074805"/>
            <a:ext cx="515808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Görev ve Sorumluluklar</a:t>
            </a:r>
          </a:p>
        </p:txBody>
      </p:sp>
      <p:cxnSp>
        <p:nvCxnSpPr>
          <p:cNvPr id="26" name="Düz Bağlayıcı 25"/>
          <p:cNvCxnSpPr/>
          <p:nvPr/>
        </p:nvCxnSpPr>
        <p:spPr>
          <a:xfrm flipH="1">
            <a:off x="7484424" y="723900"/>
            <a:ext cx="76200" cy="769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3539385"/>
            <a:ext cx="2329233" cy="23292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32480" y="2924452"/>
            <a:ext cx="11223198" cy="294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1- (1) Bu yönergenin amacı, Bakanlığımıza bağlı tüm resmi ve özel okul/kurumlarda eğitim gören Tip 1 diyabetli öğrencilerin okulda bakımı ve desteklenmesi ile ilgili usul ve esasları düzenlemektir.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AMAÇ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2820</Words>
  <Application>Microsoft Office PowerPoint</Application>
  <PresentationFormat>Özel</PresentationFormat>
  <Paragraphs>263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Arimo Bold</vt:lpstr>
      <vt:lpstr>Arial</vt:lpstr>
      <vt:lpstr>Arimo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Renkli Minimalist Sunum</dc:title>
  <dc:creator>Gokcen BOZ</dc:creator>
  <cp:lastModifiedBy>Muslih GUNBELDEK</cp:lastModifiedBy>
  <cp:revision>11</cp:revision>
  <dcterms:created xsi:type="dcterms:W3CDTF">2006-08-16T00:00:00Z</dcterms:created>
  <dcterms:modified xsi:type="dcterms:W3CDTF">2023-01-11T09:54:07Z</dcterms:modified>
  <dc:identifier>DAFWI-1_ZhA</dc:identifier>
</cp:coreProperties>
</file>